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5"/>
  </p:notesMasterIdLst>
  <p:sldIdLst>
    <p:sldId id="256" r:id="rId2"/>
    <p:sldId id="313" r:id="rId3"/>
    <p:sldId id="312" r:id="rId4"/>
    <p:sldId id="314" r:id="rId5"/>
    <p:sldId id="315" r:id="rId6"/>
    <p:sldId id="316" r:id="rId7"/>
    <p:sldId id="317" r:id="rId8"/>
    <p:sldId id="257" r:id="rId9"/>
    <p:sldId id="263" r:id="rId10"/>
    <p:sldId id="272" r:id="rId11"/>
    <p:sldId id="274" r:id="rId12"/>
    <p:sldId id="264" r:id="rId13"/>
    <p:sldId id="269" r:id="rId14"/>
  </p:sldIdLst>
  <p:sldSz cx="9144000" cy="5143500" type="screen16x9"/>
  <p:notesSz cx="6858000" cy="9144000"/>
  <p:embeddedFontLst>
    <p:embeddedFont>
      <p:font typeface="Archivo" panose="020B0604020202020204" charset="0"/>
      <p:regular r:id="rId16"/>
      <p:bold r:id="rId17"/>
      <p:italic r:id="rId18"/>
      <p:boldItalic r:id="rId19"/>
    </p:embeddedFont>
    <p:embeddedFont>
      <p:font typeface="Bebas Neue" panose="020B0606020202050201" pitchFamily="34" charset="0"/>
      <p:regular r:id="rId20"/>
    </p:embeddedFont>
    <p:embeddedFont>
      <p:font typeface="Nunito Light" pitchFamily="2" charset="0"/>
      <p:regular r:id="rId21"/>
      <p:italic r:id="rId22"/>
    </p:embeddedFont>
    <p:embeddedFont>
      <p:font typeface="Poppins" panose="000005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3E5F"/>
    <a:srgbClr val="FFFFFF"/>
    <a:srgbClr val="0FA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B92C2B-2751-4EB9-AB94-74056FB5E302}">
  <a:tblStyle styleId="{8AB92C2B-2751-4EB9-AB94-74056FB5E3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1374505-2D7A-413E-9C9A-9A82FB707BB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82"/>
  </p:normalViewPr>
  <p:slideViewPr>
    <p:cSldViewPr snapToGrid="0">
      <p:cViewPr varScale="1">
        <p:scale>
          <a:sx n="79" d="100"/>
          <a:sy n="79" d="100"/>
        </p:scale>
        <p:origin x="8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webp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for </a:t>
            </a:r>
            <a:r>
              <a:rPr lang="en-US" dirty="0" err="1"/>
              <a:t>andy</a:t>
            </a:r>
            <a:r>
              <a:rPr lang="en-US" dirty="0"/>
              <a:t>: </a:t>
            </a:r>
            <a:r>
              <a:rPr lang="en-US" dirty="0" err="1"/>
              <a:t>dutch</a:t>
            </a:r>
            <a:r>
              <a:rPr lang="en-US" dirty="0"/>
              <a:t> national anthem also has a hidden </a:t>
            </a:r>
            <a:r>
              <a:rPr lang="en-US" dirty="0" err="1"/>
              <a:t>arcostic</a:t>
            </a:r>
            <a:r>
              <a:rPr lang="en-US" dirty="0"/>
              <a:t>: first letter of each verse spells WILLEM VAN NASSOV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85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7f1648fd5d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7f1648fd5d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UV light used to make the dots clearly visible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1150" y="1424638"/>
            <a:ext cx="5637300" cy="17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11150" y="3243063"/>
            <a:ext cx="4528800" cy="475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37901" y="3243079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4989600" y="1501200"/>
            <a:ext cx="2916600" cy="10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1"/>
          </p:nvPr>
        </p:nvSpPr>
        <p:spPr>
          <a:xfrm>
            <a:off x="4989750" y="2562000"/>
            <a:ext cx="29166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89" name="Google Shape;89;p19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 flipH="1">
            <a:off x="-19251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9"/>
          <p:cNvSpPr/>
          <p:nvPr/>
        </p:nvSpPr>
        <p:spPr>
          <a:xfrm rot="10800000" flipH="1">
            <a:off x="-978420" y="-2034614"/>
            <a:ext cx="4270815" cy="4187470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subTitle" idx="1"/>
          </p:nvPr>
        </p:nvSpPr>
        <p:spPr>
          <a:xfrm>
            <a:off x="5012625" y="2743300"/>
            <a:ext cx="2460900" cy="15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subTitle" idx="2"/>
          </p:nvPr>
        </p:nvSpPr>
        <p:spPr>
          <a:xfrm>
            <a:off x="1670450" y="2743300"/>
            <a:ext cx="2460900" cy="15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3"/>
          <p:cNvSpPr txBox="1">
            <a:spLocks noGrp="1"/>
          </p:cNvSpPr>
          <p:nvPr>
            <p:ph type="subTitle" idx="3"/>
          </p:nvPr>
        </p:nvSpPr>
        <p:spPr>
          <a:xfrm>
            <a:off x="1670450" y="2287087"/>
            <a:ext cx="2460900" cy="4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subTitle" idx="4"/>
          </p:nvPr>
        </p:nvSpPr>
        <p:spPr>
          <a:xfrm>
            <a:off x="5012649" y="2287087"/>
            <a:ext cx="2460900" cy="4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11" name="Google Shape;111;p23"/>
          <p:cNvPicPr preferRelativeResize="0"/>
          <p:nvPr/>
        </p:nvPicPr>
        <p:blipFill rotWithShape="1">
          <a:blip r:embed="rId2">
            <a:alphaModFix/>
          </a:blip>
          <a:srcRect t="61776"/>
          <a:stretch/>
        </p:blipFill>
        <p:spPr>
          <a:xfrm flipH="1">
            <a:off x="25" y="4878926"/>
            <a:ext cx="9144003" cy="26457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/>
          <p:nvPr/>
        </p:nvSpPr>
        <p:spPr>
          <a:xfrm rot="-5400000" flipH="1">
            <a:off x="7089950" y="-2601215"/>
            <a:ext cx="5397188" cy="5291862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1"/>
          <p:cNvPicPr preferRelativeResize="0"/>
          <p:nvPr/>
        </p:nvPicPr>
        <p:blipFill rotWithShape="1">
          <a:blip r:embed="rId2">
            <a:alphaModFix/>
          </a:blip>
          <a:srcRect t="10127" b="45416"/>
          <a:stretch/>
        </p:blipFill>
        <p:spPr>
          <a:xfrm rot="5400000">
            <a:off x="5492132" y="1594201"/>
            <a:ext cx="5380101" cy="19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1"/>
          <p:cNvPicPr preferRelativeResize="0"/>
          <p:nvPr/>
        </p:nvPicPr>
        <p:blipFill rotWithShape="1">
          <a:blip r:embed="rId2">
            <a:alphaModFix/>
          </a:blip>
          <a:srcRect t="10127" b="45416"/>
          <a:stretch/>
        </p:blipFill>
        <p:spPr>
          <a:xfrm rot="-5400000" flipH="1">
            <a:off x="-1728233" y="1594201"/>
            <a:ext cx="5380101" cy="195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2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>
            <a:off x="6138774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2"/>
          <p:cNvSpPr/>
          <p:nvPr/>
        </p:nvSpPr>
        <p:spPr>
          <a:xfrm flipH="1">
            <a:off x="5785556" y="2848489"/>
            <a:ext cx="4270815" cy="4187470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714650" y="2338425"/>
            <a:ext cx="4331400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3790850" y="1165325"/>
            <a:ext cx="1318500" cy="915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/>
          <p:nvPr/>
        </p:nvSpPr>
        <p:spPr>
          <a:xfrm rot="-5400000">
            <a:off x="6906049" y="2939654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1" name="Google Shape;31;p6"/>
          <p:cNvPicPr preferRelativeResize="0"/>
          <p:nvPr/>
        </p:nvPicPr>
        <p:blipFill rotWithShape="1">
          <a:blip r:embed="rId2">
            <a:alphaModFix/>
          </a:blip>
          <a:srcRect t="61776"/>
          <a:stretch/>
        </p:blipFill>
        <p:spPr>
          <a:xfrm flipH="1">
            <a:off x="25" y="4878926"/>
            <a:ext cx="9144003" cy="264574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/>
          <p:nvPr/>
        </p:nvSpPr>
        <p:spPr>
          <a:xfrm rot="-5400000" flipH="1">
            <a:off x="6164623" y="-2882478"/>
            <a:ext cx="4099350" cy="401935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720000" y="1700300"/>
            <a:ext cx="4294800" cy="19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/>
          <p:nvPr/>
        </p:nvSpPr>
        <p:spPr>
          <a:xfrm rot="5400000">
            <a:off x="-1678050" y="3954635"/>
            <a:ext cx="5397188" cy="5291862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 rot="10800000" flipH="1">
            <a:off x="7670188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8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 flipH="1">
            <a:off x="-1531412" y="0"/>
            <a:ext cx="300522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291175"/>
            <a:ext cx="6576000" cy="14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1763275" y="3132575"/>
            <a:ext cx="5617500" cy="497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2" hasCustomPrompt="1"/>
          </p:nvPr>
        </p:nvSpPr>
        <p:spPr>
          <a:xfrm>
            <a:off x="835450" y="139045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3" hasCustomPrompt="1"/>
          </p:nvPr>
        </p:nvSpPr>
        <p:spPr>
          <a:xfrm>
            <a:off x="835450" y="282573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4" hasCustomPrompt="1"/>
          </p:nvPr>
        </p:nvSpPr>
        <p:spPr>
          <a:xfrm>
            <a:off x="3534721" y="139045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5" hasCustomPrompt="1"/>
          </p:nvPr>
        </p:nvSpPr>
        <p:spPr>
          <a:xfrm>
            <a:off x="3534721" y="282573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6" hasCustomPrompt="1"/>
          </p:nvPr>
        </p:nvSpPr>
        <p:spPr>
          <a:xfrm>
            <a:off x="6234000" y="139045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7" hasCustomPrompt="1"/>
          </p:nvPr>
        </p:nvSpPr>
        <p:spPr>
          <a:xfrm>
            <a:off x="6234000" y="282573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720000" y="19736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8"/>
          </p:nvPr>
        </p:nvSpPr>
        <p:spPr>
          <a:xfrm>
            <a:off x="3419271" y="19736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9"/>
          </p:nvPr>
        </p:nvSpPr>
        <p:spPr>
          <a:xfrm>
            <a:off x="6118549" y="19736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3"/>
          </p:nvPr>
        </p:nvSpPr>
        <p:spPr>
          <a:xfrm>
            <a:off x="720000" y="34053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4"/>
          </p:nvPr>
        </p:nvSpPr>
        <p:spPr>
          <a:xfrm>
            <a:off x="3419271" y="34053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5"/>
          </p:nvPr>
        </p:nvSpPr>
        <p:spPr>
          <a:xfrm>
            <a:off x="6118549" y="34053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 rotWithShape="1">
          <a:blip r:embed="rId2">
            <a:alphaModFix/>
          </a:blip>
          <a:srcRect t="61776"/>
          <a:stretch/>
        </p:blipFill>
        <p:spPr>
          <a:xfrm>
            <a:off x="25" y="4344050"/>
            <a:ext cx="9144003" cy="79945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/>
          <p:nvPr/>
        </p:nvSpPr>
        <p:spPr>
          <a:xfrm rot="5400000" flipH="1">
            <a:off x="-1744899" y="4063103"/>
            <a:ext cx="5215056" cy="5113284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6" r:id="rId6"/>
    <p:sldLayoutId id="2147483657" r:id="rId7"/>
    <p:sldLayoutId id="2147483658" r:id="rId8"/>
    <p:sldLayoutId id="2147483659" r:id="rId9"/>
    <p:sldLayoutId id="2147483665" r:id="rId10"/>
    <p:sldLayoutId id="2147483669" r:id="rId11"/>
    <p:sldLayoutId id="2147483677" r:id="rId12"/>
    <p:sldLayoutId id="2147483678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eb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9"/>
          <p:cNvSpPr txBox="1">
            <a:spLocks noGrp="1"/>
          </p:cNvSpPr>
          <p:nvPr>
            <p:ph type="ctrTitle"/>
          </p:nvPr>
        </p:nvSpPr>
        <p:spPr>
          <a:xfrm>
            <a:off x="911150" y="1424638"/>
            <a:ext cx="5637300" cy="17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Steganography</a:t>
            </a:r>
            <a:endParaRPr sz="4800" dirty="0">
              <a:solidFill>
                <a:schemeClr val="accent1"/>
              </a:solidFill>
            </a:endParaRPr>
          </a:p>
        </p:txBody>
      </p:sp>
      <p:pic>
        <p:nvPicPr>
          <p:cNvPr id="207" name="Google Shape;207;p39"/>
          <p:cNvPicPr preferRelativeResize="0"/>
          <p:nvPr/>
        </p:nvPicPr>
        <p:blipFill rotWithShape="1">
          <a:blip r:embed="rId3">
            <a:alphaModFix/>
          </a:blip>
          <a:srcRect l="39171" r="5368"/>
          <a:stretch/>
        </p:blipFill>
        <p:spPr>
          <a:xfrm>
            <a:off x="6153199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9"/>
          <p:cNvSpPr/>
          <p:nvPr/>
        </p:nvSpPr>
        <p:spPr>
          <a:xfrm rot="10800000">
            <a:off x="6153199" y="-1394796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55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561" name="Google Shape;561;p55"/>
          <p:cNvSpPr/>
          <p:nvPr/>
        </p:nvSpPr>
        <p:spPr>
          <a:xfrm rot="-7673915">
            <a:off x="6830135" y="-2604811"/>
            <a:ext cx="5215501" cy="511372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Placeholder 4">
            <a:extLst>
              <a:ext uri="{FF2B5EF4-FFF2-40B4-BE49-F238E27FC236}">
                <a16:creationId xmlns:a16="http://schemas.microsoft.com/office/drawing/2014/main" id="{C5E81E69-E565-7F72-B021-82EFC6C2329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7771" b="7771"/>
          <a:stretch>
            <a:fillRect/>
          </a:stretch>
        </p:blipFill>
        <p:spPr>
          <a:xfrm>
            <a:off x="0" y="20638"/>
            <a:ext cx="9144000" cy="5143500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6" name="Google Shape;576;p57"/>
          <p:cNvPicPr preferRelativeResize="0"/>
          <p:nvPr/>
        </p:nvPicPr>
        <p:blipFill rotWithShape="1">
          <a:blip r:embed="rId3">
            <a:alphaModFix/>
          </a:blip>
          <a:srcRect t="32564"/>
          <a:stretch/>
        </p:blipFill>
        <p:spPr>
          <a:xfrm rot="10800000">
            <a:off x="2" y="-152400"/>
            <a:ext cx="9143997" cy="3947564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57"/>
          <p:cNvSpPr txBox="1">
            <a:spLocks noGrp="1"/>
          </p:cNvSpPr>
          <p:nvPr>
            <p:ph type="subTitle" idx="1"/>
          </p:nvPr>
        </p:nvSpPr>
        <p:spPr>
          <a:xfrm>
            <a:off x="1744335" y="4233091"/>
            <a:ext cx="56175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Cryptography</a:t>
            </a:r>
            <a:endParaRPr sz="2400" dirty="0"/>
          </a:p>
        </p:txBody>
      </p:sp>
      <p:sp>
        <p:nvSpPr>
          <p:cNvPr id="579" name="Google Shape;579;p57"/>
          <p:cNvSpPr/>
          <p:nvPr/>
        </p:nvSpPr>
        <p:spPr>
          <a:xfrm rot="5400000" flipH="1">
            <a:off x="-2729382" y="2475763"/>
            <a:ext cx="4270815" cy="4187470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57"/>
          <p:cNvSpPr/>
          <p:nvPr/>
        </p:nvSpPr>
        <p:spPr>
          <a:xfrm rot="-8100000" flipH="1">
            <a:off x="6295330" y="-2134860"/>
            <a:ext cx="4270913" cy="4187566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7C3F3D-2A63-9386-527A-0CC3FB5B0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4263" y="259439"/>
            <a:ext cx="6597643" cy="263905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7"/>
          <p:cNvSpPr txBox="1">
            <a:spLocks noGrp="1"/>
          </p:cNvSpPr>
          <p:nvPr>
            <p:ph type="title"/>
          </p:nvPr>
        </p:nvSpPr>
        <p:spPr>
          <a:xfrm>
            <a:off x="1569854" y="445025"/>
            <a:ext cx="585683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Digital Watermarking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8C857F-79C6-C8A9-397F-C5C33F65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9855" y="1131872"/>
            <a:ext cx="5856837" cy="329447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2"/>
          <p:cNvSpPr txBox="1">
            <a:spLocks noGrp="1"/>
          </p:cNvSpPr>
          <p:nvPr>
            <p:ph type="title"/>
          </p:nvPr>
        </p:nvSpPr>
        <p:spPr>
          <a:xfrm>
            <a:off x="1825195" y="0"/>
            <a:ext cx="5607000" cy="10661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Data Poisoning</a:t>
            </a:r>
            <a:endParaRPr sz="5400" dirty="0">
              <a:solidFill>
                <a:schemeClr val="accent1"/>
              </a:solidFill>
            </a:endParaRPr>
          </a:p>
        </p:txBody>
      </p:sp>
      <p:sp>
        <p:nvSpPr>
          <p:cNvPr id="537" name="Google Shape;537;p52"/>
          <p:cNvSpPr/>
          <p:nvPr/>
        </p:nvSpPr>
        <p:spPr>
          <a:xfrm rot="-5400000">
            <a:off x="6719700" y="-389604"/>
            <a:ext cx="5862987" cy="57485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52"/>
          <p:cNvSpPr/>
          <p:nvPr/>
        </p:nvSpPr>
        <p:spPr>
          <a:xfrm rot="5400000" flipH="1">
            <a:off x="-3438687" y="-389604"/>
            <a:ext cx="5862987" cy="57485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F3A2A9-8963-18DB-9A6B-EFDD30AA2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890" y="1066159"/>
            <a:ext cx="5801610" cy="38677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30F48-5662-865F-6FB0-0B0CB423A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205" y="1696075"/>
            <a:ext cx="7811589" cy="1511400"/>
          </a:xfrm>
        </p:spPr>
        <p:txBody>
          <a:bodyPr/>
          <a:lstStyle/>
          <a:p>
            <a:pPr algn="ctr"/>
            <a:r>
              <a:rPr lang="en-GB" sz="4000" dirty="0"/>
              <a:t>What’s the difference between hiding a message and encrypting it? </a:t>
            </a:r>
            <a:endParaRPr lang="en-NL" sz="4000" dirty="0"/>
          </a:p>
        </p:txBody>
      </p:sp>
    </p:spTree>
    <p:extLst>
      <p:ext uri="{BB962C8B-B14F-4D97-AF65-F5344CB8AC3E}">
        <p14:creationId xmlns:p14="http://schemas.microsoft.com/office/powerpoint/2010/main" val="2399116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>
            <a:extLst>
              <a:ext uri="{FF2B5EF4-FFF2-40B4-BE49-F238E27FC236}">
                <a16:creationId xmlns:a16="http://schemas.microsoft.com/office/drawing/2014/main" id="{192BD7A2-6CFB-A7A8-300A-9F4E461B4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206" y="568398"/>
            <a:ext cx="2998560" cy="484800"/>
          </a:xfrm>
        </p:spPr>
        <p:txBody>
          <a:bodyPr/>
          <a:lstStyle/>
          <a:p>
            <a:r>
              <a:rPr lang="en-GB" dirty="0"/>
              <a:t>Steganography</a:t>
            </a:r>
            <a:endParaRPr lang="en-NL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664AF7A0-D755-EBAD-F2C0-B5FDF318B9FF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5727042" y="571582"/>
            <a:ext cx="2305500" cy="484800"/>
          </a:xfrm>
        </p:spPr>
        <p:txBody>
          <a:bodyPr/>
          <a:lstStyle/>
          <a:p>
            <a:r>
              <a:rPr lang="en-NL" dirty="0"/>
              <a:t>Encryption</a:t>
            </a:r>
          </a:p>
        </p:txBody>
      </p:sp>
      <p:sp>
        <p:nvSpPr>
          <p:cNvPr id="17" name="Subtitle 8">
            <a:extLst>
              <a:ext uri="{FF2B5EF4-FFF2-40B4-BE49-F238E27FC236}">
                <a16:creationId xmlns:a16="http://schemas.microsoft.com/office/drawing/2014/main" id="{DEDF449B-82A7-6940-0128-CC87F3AF525A}"/>
              </a:ext>
            </a:extLst>
          </p:cNvPr>
          <p:cNvSpPr txBox="1">
            <a:spLocks/>
          </p:cNvSpPr>
          <p:nvPr/>
        </p:nvSpPr>
        <p:spPr>
          <a:xfrm>
            <a:off x="3980589" y="636897"/>
            <a:ext cx="1182822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GB" sz="3600" dirty="0">
                <a:solidFill>
                  <a:srgbClr val="0FA391"/>
                </a:solidFill>
              </a:rPr>
              <a:t>VS</a:t>
            </a:r>
            <a:endParaRPr lang="en-NL" sz="3600" dirty="0">
              <a:solidFill>
                <a:srgbClr val="0FA391"/>
              </a:solidFill>
            </a:endParaRPr>
          </a:p>
        </p:txBody>
      </p:sp>
      <p:pic>
        <p:nvPicPr>
          <p:cNvPr id="19" name="Picture 18" descr="A pixelated image of a black drop with white dots and binary code&#10;&#10;AI-generated content may be incorrect.">
            <a:extLst>
              <a:ext uri="{FF2B5EF4-FFF2-40B4-BE49-F238E27FC236}">
                <a16:creationId xmlns:a16="http://schemas.microsoft.com/office/drawing/2014/main" id="{873FA70E-4DC4-BB00-97CA-B7A918379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942" y="1408841"/>
            <a:ext cx="3101087" cy="2325815"/>
          </a:xfrm>
          <a:prstGeom prst="rect">
            <a:avLst/>
          </a:prstGeom>
        </p:spPr>
      </p:pic>
      <p:pic>
        <p:nvPicPr>
          <p:cNvPr id="21" name="Picture 20" descr="A diagram of keys and a note&#10;&#10;AI-generated content may be incorrect.">
            <a:extLst>
              <a:ext uri="{FF2B5EF4-FFF2-40B4-BE49-F238E27FC236}">
                <a16:creationId xmlns:a16="http://schemas.microsoft.com/office/drawing/2014/main" id="{3EDC10EA-DB8F-77E5-7B8F-9BFF2A23B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236" y="1593669"/>
            <a:ext cx="4130881" cy="174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21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8F2E5009-AC6C-C017-3EDF-C4A03221D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What is steganography?</a:t>
            </a:r>
            <a:endParaRPr lang="en-NL" sz="28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E5B70E-C71B-DC55-07EC-B96C50177A00}"/>
              </a:ext>
            </a:extLst>
          </p:cNvPr>
          <p:cNvSpPr txBox="1"/>
          <p:nvPr/>
        </p:nvSpPr>
        <p:spPr>
          <a:xfrm>
            <a:off x="713225" y="1208225"/>
            <a:ext cx="3668250" cy="3264408"/>
          </a:xfrm>
          <a:prstGeom prst="rect">
            <a:avLst/>
          </a:prstGeom>
          <a:noFill/>
          <a:ln>
            <a:noFill/>
          </a:ln>
        </p:spPr>
        <p:txBody>
          <a:bodyPr anchor="t">
            <a:norm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-"/>
            </a:pPr>
            <a:r>
              <a:rPr lang="en-US" sz="1200" b="0" i="0" u="none" strike="noStrike" cap="none" dirty="0">
                <a:solidFill>
                  <a:schemeClr val="dk1"/>
                </a:solidFill>
              </a:rPr>
              <a:t>Steganography = hiding a message inside another ordinary medium (image, audio, video, text)</a:t>
            </a:r>
          </a:p>
          <a:p>
            <a:pPr marL="285750" indent="-285750">
              <a:spcAft>
                <a:spcPts val="600"/>
              </a:spcAft>
              <a:buFont typeface="Arial"/>
              <a:buChar char="-"/>
            </a:pPr>
            <a:endParaRPr lang="en-US" sz="1200" b="0" i="0" u="none" strike="noStrike" cap="none" dirty="0">
              <a:solidFill>
                <a:schemeClr val="dk1"/>
              </a:solidFill>
            </a:endParaRPr>
          </a:p>
          <a:p>
            <a:pPr marL="285750" indent="-285750">
              <a:spcAft>
                <a:spcPts val="600"/>
              </a:spcAft>
              <a:buFont typeface="Arial"/>
              <a:buChar char="-"/>
            </a:pPr>
            <a:r>
              <a:rPr lang="en-US" sz="1200" b="0" i="0" u="none" strike="noStrike" cap="none" dirty="0">
                <a:solidFill>
                  <a:schemeClr val="dk1"/>
                </a:solidFill>
              </a:rPr>
              <a:t>Goal: hide the existence of the message.</a:t>
            </a:r>
          </a:p>
          <a:p>
            <a:pPr marL="285750" indent="-285750">
              <a:spcAft>
                <a:spcPts val="600"/>
              </a:spcAft>
              <a:buFont typeface="Arial"/>
              <a:buChar char="-"/>
            </a:pPr>
            <a:endParaRPr lang="en-US" sz="1200" b="0" i="0" u="none" strike="noStrike" cap="none" dirty="0">
              <a:solidFill>
                <a:schemeClr val="dk1"/>
              </a:solidFill>
            </a:endParaRPr>
          </a:p>
          <a:p>
            <a:pPr marL="285750" indent="-285750">
              <a:spcAft>
                <a:spcPts val="600"/>
              </a:spcAft>
              <a:buFont typeface="Arial"/>
              <a:buChar char="-"/>
            </a:pPr>
            <a:r>
              <a:rPr lang="en-US" sz="1200" b="0" i="0" u="none" strike="noStrike" cap="none" dirty="0">
                <a:solidFill>
                  <a:schemeClr val="dk1"/>
                </a:solidFill>
              </a:rPr>
              <a:t>Often combined with cryptography (crypto scrambles; </a:t>
            </a:r>
            <a:r>
              <a:rPr lang="en-US" sz="1200" b="0" i="0" u="none" strike="noStrike" cap="none" dirty="0" err="1">
                <a:solidFill>
                  <a:schemeClr val="dk1"/>
                </a:solidFill>
              </a:rPr>
              <a:t>stego</a:t>
            </a:r>
            <a:r>
              <a:rPr lang="en-US" sz="1200" b="0" i="0" u="none" strike="noStrike" cap="none" dirty="0">
                <a:solidFill>
                  <a:schemeClr val="dk1"/>
                </a:solidFill>
              </a:rPr>
              <a:t> hides)</a:t>
            </a:r>
          </a:p>
          <a:p>
            <a:pPr marL="285750" indent="-285750">
              <a:spcAft>
                <a:spcPts val="600"/>
              </a:spcAft>
              <a:buFont typeface="Arial"/>
              <a:buChar char="-"/>
            </a:pPr>
            <a:endParaRPr lang="en-US" sz="1200" b="0" i="0" u="none" strike="noStrike" cap="none" dirty="0">
              <a:solidFill>
                <a:schemeClr val="dk1"/>
              </a:solidFill>
            </a:endParaRPr>
          </a:p>
        </p:txBody>
      </p:sp>
      <p:pic>
        <p:nvPicPr>
          <p:cNvPr id="22" name="Picture 21" descr="A screenshot of a black background&#10;&#10;AI-generated content may be incorrect.">
            <a:extLst>
              <a:ext uri="{FF2B5EF4-FFF2-40B4-BE49-F238E27FC236}">
                <a16:creationId xmlns:a16="http://schemas.microsoft.com/office/drawing/2014/main" id="{736C7E08-1B33-1B8E-2459-0241BD4A4F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608" r="1" b="7849"/>
          <a:stretch>
            <a:fillRect/>
          </a:stretch>
        </p:blipFill>
        <p:spPr>
          <a:xfrm>
            <a:off x="4762527" y="1208225"/>
            <a:ext cx="3668250" cy="3264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04957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CC485-2887-20D3-63C3-F1BEFA4A2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Origins</a:t>
            </a:r>
            <a:endParaRPr lang="en-NL" dirty="0"/>
          </a:p>
        </p:txBody>
      </p:sp>
      <p:pic>
        <p:nvPicPr>
          <p:cNvPr id="4" name="Picture 3" descr="A painting of a buffalo&#10;&#10;AI-generated content may be incorrect.">
            <a:extLst>
              <a:ext uri="{FF2B5EF4-FFF2-40B4-BE49-F238E27FC236}">
                <a16:creationId xmlns:a16="http://schemas.microsoft.com/office/drawing/2014/main" id="{74D98959-A01E-3A3D-2E1F-74AA0F1D3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445" y="1878418"/>
            <a:ext cx="5531667" cy="27229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90A5D-2617-6EA9-2F78-28EE28912427}"/>
              </a:ext>
            </a:extLst>
          </p:cNvPr>
          <p:cNvSpPr txBox="1"/>
          <p:nvPr/>
        </p:nvSpPr>
        <p:spPr>
          <a:xfrm>
            <a:off x="720000" y="1027344"/>
            <a:ext cx="712935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3A3E5F"/>
                </a:solidFill>
              </a:rPr>
              <a:t>First known example: Herodotus, </a:t>
            </a:r>
            <a:r>
              <a:rPr lang="en-GB" i="1" dirty="0">
                <a:solidFill>
                  <a:srgbClr val="3A3E5F"/>
                </a:solidFill>
              </a:rPr>
              <a:t>Histories</a:t>
            </a:r>
            <a:r>
              <a:rPr lang="en-GB" dirty="0">
                <a:solidFill>
                  <a:srgbClr val="3A3E5F"/>
                </a:solidFill>
              </a:rPr>
              <a:t> (Book V).</a:t>
            </a:r>
          </a:p>
          <a:p>
            <a:r>
              <a:rPr lang="en-GB" dirty="0">
                <a:solidFill>
                  <a:srgbClr val="3A3E5F"/>
                </a:solidFill>
              </a:rPr>
              <a:t>Story: A slave’s head was shaved, scalp tattooed with a secret message, hair regrown, then sent to deliver it.</a:t>
            </a:r>
          </a:p>
        </p:txBody>
      </p:sp>
    </p:spTree>
    <p:extLst>
      <p:ext uri="{BB962C8B-B14F-4D97-AF65-F5344CB8AC3E}">
        <p14:creationId xmlns:p14="http://schemas.microsoft.com/office/powerpoint/2010/main" val="1694007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8DA6D-A2B2-60A2-E84F-B96127F0B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170A5-E9D4-E70C-8258-AB8F29D65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Pre-digital methods</a:t>
            </a:r>
            <a:endParaRPr lang="en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982D2-FBA7-479D-29B1-CADA49D2B0A5}"/>
              </a:ext>
            </a:extLst>
          </p:cNvPr>
          <p:cNvSpPr txBox="1"/>
          <p:nvPr/>
        </p:nvSpPr>
        <p:spPr>
          <a:xfrm>
            <a:off x="801821" y="1147613"/>
            <a:ext cx="13295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3A3E5F"/>
                </a:solidFill>
              </a:rPr>
              <a:t>Invisible ink</a:t>
            </a:r>
          </a:p>
          <a:p>
            <a:endParaRPr lang="en-GB" dirty="0">
              <a:solidFill>
                <a:srgbClr val="3A3E5F"/>
              </a:solidFill>
            </a:endParaRPr>
          </a:p>
        </p:txBody>
      </p:sp>
      <p:pic>
        <p:nvPicPr>
          <p:cNvPr id="5" name="Picture 4" descr="A letter to a friend&#10;&#10;AI-generated content may be incorrect.">
            <a:extLst>
              <a:ext uri="{FF2B5EF4-FFF2-40B4-BE49-F238E27FC236}">
                <a16:creationId xmlns:a16="http://schemas.microsoft.com/office/drawing/2014/main" id="{1CDA640C-DDD9-C99B-335A-ED73758934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5905" b="11639"/>
          <a:stretch>
            <a:fillRect/>
          </a:stretch>
        </p:blipFill>
        <p:spPr>
          <a:xfrm>
            <a:off x="801821" y="1613876"/>
            <a:ext cx="2902799" cy="2803965"/>
          </a:xfrm>
          <a:prstGeom prst="rect">
            <a:avLst/>
          </a:prstGeom>
        </p:spPr>
      </p:pic>
      <p:pic>
        <p:nvPicPr>
          <p:cNvPr id="8" name="Picture 7" descr="Close-up of a camera screen&#10;&#10;AI-generated content may be incorrect.">
            <a:extLst>
              <a:ext uri="{FF2B5EF4-FFF2-40B4-BE49-F238E27FC236}">
                <a16:creationId xmlns:a16="http://schemas.microsoft.com/office/drawing/2014/main" id="{990EDBBD-5FFB-D943-D31D-19BC952AB5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598"/>
          <a:stretch>
            <a:fillRect/>
          </a:stretch>
        </p:blipFill>
        <p:spPr>
          <a:xfrm>
            <a:off x="4300747" y="1613876"/>
            <a:ext cx="4201228" cy="19380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049E2A-876F-E242-A2EA-68E8CC874346}"/>
              </a:ext>
            </a:extLst>
          </p:cNvPr>
          <p:cNvSpPr txBox="1"/>
          <p:nvPr/>
        </p:nvSpPr>
        <p:spPr>
          <a:xfrm>
            <a:off x="4225253" y="1147613"/>
            <a:ext cx="60210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3A3E5F"/>
                </a:solidFill>
              </a:rPr>
              <a:t>Microdots (tiny photos with reduced documents)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898015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A8859-DF53-2A33-5161-2D6AD30AF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3532" y="387073"/>
            <a:ext cx="5503698" cy="1060800"/>
          </a:xfrm>
        </p:spPr>
        <p:txBody>
          <a:bodyPr/>
          <a:lstStyle/>
          <a:p>
            <a:r>
              <a:rPr lang="en-NL" b="0" dirty="0"/>
              <a:t>Textual steganography</a:t>
            </a:r>
            <a:br>
              <a:rPr lang="en-NL" dirty="0"/>
            </a:br>
            <a:endParaRPr lang="en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6FE05C-E057-9502-CB4A-75490C16277B}"/>
              </a:ext>
            </a:extLst>
          </p:cNvPr>
          <p:cNvSpPr txBox="1"/>
          <p:nvPr/>
        </p:nvSpPr>
        <p:spPr>
          <a:xfrm>
            <a:off x="3272245" y="736625"/>
            <a:ext cx="506265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NL" sz="1800" dirty="0"/>
          </a:p>
          <a:p>
            <a:r>
              <a:rPr lang="en-NL" sz="1800" dirty="0"/>
              <a:t>E.A. Poe "An Arcostic"</a:t>
            </a:r>
          </a:p>
          <a:p>
            <a:endParaRPr lang="en-NL" sz="1800" dirty="0"/>
          </a:p>
          <a:p>
            <a:r>
              <a:rPr lang="en-NL" sz="1800" b="1" dirty="0"/>
              <a:t>E</a:t>
            </a:r>
            <a:r>
              <a:rPr lang="en-NL" sz="1800" dirty="0"/>
              <a:t>lizabeth it is in vain you say</a:t>
            </a:r>
          </a:p>
          <a:p>
            <a:r>
              <a:rPr lang="en-NL" sz="1800" dirty="0"/>
              <a:t>"</a:t>
            </a:r>
            <a:r>
              <a:rPr lang="en-NL" sz="1800" b="1" dirty="0"/>
              <a:t>L</a:t>
            </a:r>
            <a:r>
              <a:rPr lang="en-NL" sz="1800" dirty="0"/>
              <a:t>ove not" — thou sayest it in so sweet a way:</a:t>
            </a:r>
          </a:p>
          <a:p>
            <a:r>
              <a:rPr lang="en-NL" sz="1800" dirty="0"/>
              <a:t>In vain those words from thee or L.E.L.</a:t>
            </a:r>
          </a:p>
          <a:p>
            <a:r>
              <a:rPr lang="en-NL" sz="1800" b="1" dirty="0"/>
              <a:t>Z</a:t>
            </a:r>
            <a:r>
              <a:rPr lang="en-NL" sz="1800" dirty="0"/>
              <a:t>antippe's talents had enforced so well:</a:t>
            </a:r>
          </a:p>
          <a:p>
            <a:r>
              <a:rPr lang="en-NL" sz="1800" b="1" dirty="0"/>
              <a:t>A</a:t>
            </a:r>
            <a:r>
              <a:rPr lang="en-NL" sz="1800" dirty="0"/>
              <a:t>h! if that language from thy heart arise,</a:t>
            </a:r>
          </a:p>
          <a:p>
            <a:r>
              <a:rPr lang="en-NL" sz="1800" b="1" dirty="0"/>
              <a:t>B</a:t>
            </a:r>
            <a:r>
              <a:rPr lang="en-NL" sz="1800" dirty="0"/>
              <a:t>reath it less gently forth — and veil thine eyes.</a:t>
            </a:r>
          </a:p>
          <a:p>
            <a:r>
              <a:rPr lang="en-NL" sz="1800" b="1" dirty="0"/>
              <a:t>E</a:t>
            </a:r>
            <a:r>
              <a:rPr lang="en-NL" sz="1800" dirty="0"/>
              <a:t>ndymion, recollect, when Luna tried</a:t>
            </a:r>
          </a:p>
          <a:p>
            <a:r>
              <a:rPr lang="en-NL" sz="1800" b="1" dirty="0"/>
              <a:t>T</a:t>
            </a:r>
            <a:r>
              <a:rPr lang="en-NL" sz="1800" dirty="0"/>
              <a:t>o cure his love — was cured of all beside —</a:t>
            </a:r>
          </a:p>
          <a:p>
            <a:r>
              <a:rPr lang="en-NL" sz="1800" b="1" dirty="0"/>
              <a:t>H</a:t>
            </a:r>
            <a:r>
              <a:rPr lang="en-NL" sz="1800" dirty="0"/>
              <a:t>is folly — pride — and passion — for he died</a:t>
            </a:r>
          </a:p>
        </p:txBody>
      </p:sp>
    </p:spTree>
    <p:extLst>
      <p:ext uri="{BB962C8B-B14F-4D97-AF65-F5344CB8AC3E}">
        <p14:creationId xmlns:p14="http://schemas.microsoft.com/office/powerpoint/2010/main" val="2039459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do we still use it?</a:t>
            </a:r>
            <a:endParaRPr dirty="0">
              <a:solidFill>
                <a:srgbClr val="0FA391"/>
              </a:solidFill>
            </a:endParaRPr>
          </a:p>
        </p:txBody>
      </p:sp>
      <p:graphicFrame>
        <p:nvGraphicFramePr>
          <p:cNvPr id="214" name="Google Shape;214;p40"/>
          <p:cNvGraphicFramePr/>
          <p:nvPr>
            <p:extLst>
              <p:ext uri="{D42A27DB-BD31-4B8C-83A1-F6EECF244321}">
                <p14:modId xmlns:p14="http://schemas.microsoft.com/office/powerpoint/2010/main" val="3907151708"/>
              </p:ext>
            </p:extLst>
          </p:nvPr>
        </p:nvGraphicFramePr>
        <p:xfrm>
          <a:off x="852406" y="1614825"/>
          <a:ext cx="4455763" cy="2964924"/>
        </p:xfrm>
        <a:graphic>
          <a:graphicData uri="http://schemas.openxmlformats.org/drawingml/2006/table">
            <a:tbl>
              <a:tblPr>
                <a:noFill/>
                <a:tableStyleId>{8AB92C2B-2751-4EB9-AB94-74056FB5E302}</a:tableStyleId>
              </a:tblPr>
              <a:tblGrid>
                <a:gridCol w="14581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7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12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Information authenticity</a:t>
                      </a:r>
                      <a:endParaRPr sz="1000" b="1" u="sng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watermarking &amp; fingerprinting protect ownership and trace leaks</a:t>
                      </a:r>
                      <a:endParaRPr sz="1000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12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Device / data tracking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printers, cameras, and digital documents embed invisible IDs</a:t>
                      </a:r>
                      <a:endParaRPr sz="1000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12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Covert communication</a:t>
                      </a:r>
                      <a:endParaRPr sz="1000" b="1" u="sng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avoids detection where encryption is blocked or suspicious</a:t>
                      </a:r>
                      <a:endParaRPr sz="1000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12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Privacy &amp; censorship resistance</a:t>
                      </a:r>
                      <a:endParaRPr sz="1000" b="1" u="sng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helps individuals communicate safely under surveillance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5" name="Google Shape;215;p40"/>
          <p:cNvSpPr txBox="1"/>
          <p:nvPr/>
        </p:nvSpPr>
        <p:spPr>
          <a:xfrm>
            <a:off x="720000" y="1063725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You can delete this slide when you’re done editing the presentation</a:t>
            </a:r>
            <a:endParaRPr sz="1200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161A01-32BD-95A4-830C-5DA7339D5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817" y="2089897"/>
            <a:ext cx="3070131" cy="20147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Use in industry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70" name="Google Shape;270;p46"/>
          <p:cNvSpPr txBox="1">
            <a:spLocks noGrp="1"/>
          </p:cNvSpPr>
          <p:nvPr>
            <p:ph type="subTitle" idx="1"/>
          </p:nvPr>
        </p:nvSpPr>
        <p:spPr>
          <a:xfrm>
            <a:off x="719999" y="1700300"/>
            <a:ext cx="6020665" cy="2782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SzPts val="1100"/>
              <a:buNone/>
            </a:pPr>
            <a:endParaRPr lang="en-US" dirty="0"/>
          </a:p>
          <a:p>
            <a:pPr marL="0" lvl="0" indent="0" algn="just">
              <a:buSzPts val="1100"/>
              <a:buNone/>
            </a:pPr>
            <a:r>
              <a:rPr lang="en-US" sz="1400" dirty="0"/>
              <a:t>Digital watermarking: 	</a:t>
            </a:r>
            <a:r>
              <a:rPr lang="en-US" dirty="0"/>
              <a:t>protects copyrights in photos, music, and film</a:t>
            </a:r>
          </a:p>
          <a:p>
            <a:pPr marL="0" lvl="0" indent="0" algn="just">
              <a:buSzPts val="1100"/>
              <a:buNone/>
            </a:pPr>
            <a:endParaRPr lang="en-US" dirty="0"/>
          </a:p>
          <a:p>
            <a:pPr marL="0" lvl="0" indent="0" algn="just">
              <a:buSzPts val="1100"/>
              <a:buNone/>
            </a:pPr>
            <a:r>
              <a:rPr lang="en-US" sz="1400" dirty="0"/>
              <a:t>Printer tracking dots: 	</a:t>
            </a:r>
            <a:r>
              <a:rPr lang="en-US" dirty="0"/>
              <a:t>tiny yellow patterns encode printer serial + timestamp</a:t>
            </a:r>
          </a:p>
          <a:p>
            <a:pPr marL="0" lvl="0" indent="0" algn="just">
              <a:buSzPts val="1100"/>
              <a:buNone/>
            </a:pPr>
            <a:endParaRPr lang="en-US" dirty="0"/>
          </a:p>
          <a:p>
            <a:pPr marL="0" lvl="0" indent="0" algn="just">
              <a:buSzPts val="1100"/>
              <a:buNone/>
            </a:pPr>
            <a:r>
              <a:rPr lang="en-US" sz="1400" dirty="0"/>
              <a:t>Camera metadata: 	</a:t>
            </a:r>
            <a:r>
              <a:rPr lang="en-US" dirty="0"/>
              <a:t>embeds device ID &amp; shooting info for authenticity</a:t>
            </a:r>
          </a:p>
          <a:p>
            <a:pPr marL="0" lvl="0" indent="0" algn="just">
              <a:buSzPts val="1100"/>
              <a:buNone/>
            </a:pPr>
            <a:endParaRPr lang="en-US" dirty="0"/>
          </a:p>
          <a:p>
            <a:pPr marL="0" lvl="0" indent="0" algn="just">
              <a:buSzPts val="1100"/>
              <a:buNone/>
            </a:pPr>
            <a:r>
              <a:rPr lang="en-US" sz="1400" dirty="0"/>
              <a:t>Barcodes / QR codes: 	</a:t>
            </a:r>
            <a:r>
              <a:rPr lang="en-US" dirty="0"/>
              <a:t>structured visual data that can carry hidden info</a:t>
            </a:r>
          </a:p>
          <a:p>
            <a:pPr marL="0" lvl="0" indent="0" algn="just">
              <a:buSzPts val="1100"/>
              <a:buNone/>
            </a:pPr>
            <a:endParaRPr lang="en-US" dirty="0"/>
          </a:p>
          <a:p>
            <a:pPr marL="0" lvl="0" indent="0" algn="just">
              <a:buSzPts val="1100"/>
              <a:buNone/>
            </a:pPr>
            <a:r>
              <a:rPr lang="en-US" sz="1400" dirty="0"/>
              <a:t>Document control: 	</a:t>
            </a:r>
            <a:r>
              <a:rPr lang="en-US" dirty="0"/>
              <a:t>trace leaks or verify document origin</a:t>
            </a:r>
            <a:endParaRPr dirty="0"/>
          </a:p>
        </p:txBody>
      </p:sp>
      <p:pic>
        <p:nvPicPr>
          <p:cNvPr id="271" name="Google Shape;271;p46"/>
          <p:cNvPicPr preferRelativeResize="0"/>
          <p:nvPr/>
        </p:nvPicPr>
        <p:blipFill rotWithShape="1">
          <a:blip r:embed="rId3">
            <a:alphaModFix/>
          </a:blip>
          <a:srcRect t="18916"/>
          <a:stretch/>
        </p:blipFill>
        <p:spPr>
          <a:xfrm rot="-5400000">
            <a:off x="4788813" y="767088"/>
            <a:ext cx="5224699" cy="360932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6"/>
          <p:cNvSpPr/>
          <p:nvPr/>
        </p:nvSpPr>
        <p:spPr>
          <a:xfrm rot="-5400000">
            <a:off x="6740891" y="-389604"/>
            <a:ext cx="5862987" cy="57485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ybersecurity Industry by Slidesgo">
  <a:themeElements>
    <a:clrScheme name="Simple Light">
      <a:dk1>
        <a:srgbClr val="3A3E5F"/>
      </a:dk1>
      <a:lt1>
        <a:srgbClr val="FFFFFF"/>
      </a:lt1>
      <a:dk2>
        <a:srgbClr val="E0E0E0"/>
      </a:dk2>
      <a:lt2>
        <a:srgbClr val="8ED835"/>
      </a:lt2>
      <a:accent1>
        <a:srgbClr val="0BA391"/>
      </a:accent1>
      <a:accent2>
        <a:srgbClr val="09607D"/>
      </a:accent2>
      <a:accent3>
        <a:srgbClr val="F8C430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379</Words>
  <Application>Microsoft Office PowerPoint</Application>
  <PresentationFormat>On-screen Show (16:9)</PresentationFormat>
  <Paragraphs>57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Poppins</vt:lpstr>
      <vt:lpstr>Bebas Neue</vt:lpstr>
      <vt:lpstr>Archivo</vt:lpstr>
      <vt:lpstr>Nunito Light</vt:lpstr>
      <vt:lpstr>Arial</vt:lpstr>
      <vt:lpstr>Cybersecurity Industry by Slidesgo</vt:lpstr>
      <vt:lpstr>Steganography</vt:lpstr>
      <vt:lpstr>What’s the difference between hiding a message and encrypting it? </vt:lpstr>
      <vt:lpstr>PowerPoint Presentation</vt:lpstr>
      <vt:lpstr>What is steganography?</vt:lpstr>
      <vt:lpstr>Origins</vt:lpstr>
      <vt:lpstr>Pre-digital methods</vt:lpstr>
      <vt:lpstr>Textual steganography </vt:lpstr>
      <vt:lpstr>Why do we still use it?</vt:lpstr>
      <vt:lpstr>Use in industry</vt:lpstr>
      <vt:lpstr>A picture is worth a thousand words</vt:lpstr>
      <vt:lpstr>PowerPoint Presentation</vt:lpstr>
      <vt:lpstr>Digital Watermarking</vt:lpstr>
      <vt:lpstr>Data Poisoning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Alexia Bulacu</cp:lastModifiedBy>
  <cp:revision>10</cp:revision>
  <dcterms:modified xsi:type="dcterms:W3CDTF">2025-11-15T12:51:23Z</dcterms:modified>
</cp:coreProperties>
</file>